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Economica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conomica-regular.fntdata"/><Relationship Id="rId21" Type="http://schemas.openxmlformats.org/officeDocument/2006/relationships/slide" Target="slides/slide16.xml"/><Relationship Id="rId24" Type="http://schemas.openxmlformats.org/officeDocument/2006/relationships/font" Target="fonts/Economica-italic.fntdata"/><Relationship Id="rId23" Type="http://schemas.openxmlformats.org/officeDocument/2006/relationships/font" Target="fonts/Economic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Economica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Białka Prezentacje wykonał Jan Bulczyński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ee3fbada7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5ee3fbada7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Właściwości fizykochemiczne białek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Białka zazwyczaj rozpuszczają się w wodzie z wyjątkiem kreatyny i miozyny które są nierozpuszczalne. Na rozpuszczalność białek ma wpływ stężenie soli, przy czym małe stężenie soli wpływa dodatnio.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 Właściwości białka można zbadać poprzez wpływ wysokiej temperatury oraz oddziaływanie z innymi związkami chemicznymi.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ee3fbada7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ee3fbada7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Denaturacja Białek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Denaturacja to proces w którym białko ulega nieodwracalnemu ścięciu. Wynika to ze zniszczenia jego struktury przestrzennej. Denaturacja zachodzi pod wpływem etanolu, ogrzewania, soli metali ciężkich oraz stężonych kwasów i zasad.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ee3fbada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5ee3fbada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Koagulacja białek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Koagulacja to inaczej wysalanie białka, to odwracalne ścinanie się białek. Proces ten można przeprowadzić poprzez dodanie do białek soli metali lekkich. W przeciwieństwie do denaturacji można ten proces odwrócić przeprowadzając proces odwrotny zwany peptyzacją, który zachodzi pod wpływem wody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ee3fbada7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ee3fbada7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Przykładowe doświadczenie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(działanie stężonym kwasem azotowym (v) na białka jaja kurzego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Sprzęt: -dolna część szalki Petriego, pipetę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Odczynniki: - białko jajka, stężony kwas azotowy (V)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Wykonanie: - Na szalce umieszczamy niewielką część białka jajka, dodajemy 2-3 krople stężonego kwasu azotowego (V)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Podczas tej reakcji można zaobserwować że po dodaniu stężonego kwasu azotowego V białko jaja kurzego zaczyna się ścinać co świadczy o występowaniu białek w białku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5ee3fbada7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5ee3fbada7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Podsumowanie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Aminokwasy – to związki chemiczne które zwierają grupę aminową i karboksylową Najbardziej podstawowym z aminokwasów jest glicyna (kwas aminooctowy)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Białka - inaczej proteiny to związki chemiczne powstające z aminokwasów powyżej 100 cząsteczek w reakcji kondensacji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Denaturacja – jest procesem niszczenia struktury białka pod wpływem wysokiej temperatury, kwasów i zasad, soli metali ciężkich i etanolu. Proces ten jest nieodwracalny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Koagulacja - ścinanie się białka pod wpływem soli metali lekkich, struktura białka nie jest niszczona. Jest to proces odwracalny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ee3fbada7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ee3fbada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bardzo za uwagę, prezentacja została wykonana przezemnie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5ee3fbada7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5ee3fbada7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Prawa własności obrazów. Właściciele od obrazów użytych w slajdach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f55ab58cd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f55ab58c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Czym są białka? Białka to związki organiczne, które w swoim składzie mają węgiel, wodór, tlen, azot oraz siarkę 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Podstawową jednostką budującą białko jest aminokwas.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f55ab58c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f55ab58c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W strukturze białek musi być więcej niż 100 połączonych ze sobą aminokwasów. Jeżeli jest ich więcej to te związki nazywamy oligopeptydami a jak mniej to polipeptydami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ee3fbada7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ee3fbada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Białka przykładowo znajdziemy w : -Mięsach -rybach -Serach -Jajkach -Nasionach roślin strączkowych -Orzechach -Pestkach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ee3fbada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5ee3fbada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Jak powstają białka • Białka tworzą się podczas reakcji kondensacji aminokwasów. Aminokwasy to grupa związków organicznych które posiadają w swojej strukturze grupę aminową i karboksylową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14276160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614276160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Wzór ogólny aminokwasów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Tak wygląda wzór ogólny aminokwasów, tutaj na zielono jest grupa aminowa a na fioletowo grupa karboksylowa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 R -grupa węglowodorowa która może zawierać inne grupy funkcyjne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14276160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614276160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Tutaj mamy wzór glicyny, czyli przykładowego aminokwasu. Widzimy że w swojej struktórze posiada wodory i węgiel jaki Gr. Karboksylową oraz Gr. Aminową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ee3fbada7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ee3fbada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Właściwości aminokwasów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Większość aminokwasów to krystaliczne stałe substancje które dobrze się rozpuszczają w wodzie jak i polarnych rozpuszczalnikach organicznych (np. etanol).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 Aminokwasy lubią się łączyć podczas reakcji kondensacji.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 Produktem takiej reakcji , kiedy biorą udział dwa aminokwasy jest dipeptyd a kiedy trzech tripeptyd.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ee3fbada7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5ee3fbada7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Reakcja kondensacji (przykład)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 • Na obrazku obok jest przedstawiona reakcja kondensacji cząsteczek glicyny.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 • Wiązanie peptydowe - wiązanie które występuje między aminokwasami, jest to wiązanie które mamy tutaj zaznaczone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">
  <p:cSld name="AUTOLAYOUT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1487100" y="3411363"/>
            <a:ext cx="6169800" cy="740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b="1" sz="3000">
                <a:solidFill>
                  <a:srgbClr val="004877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>
                <a:solidFill>
                  <a:srgbClr val="C56706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2">
  <p:cSld name="AUTOLAYOUT_2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080300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611275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1347900" y="187687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878875" y="187692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1">
  <p:cSld name="AUTOLAYOUT_4">
    <p:bg>
      <p:bgPr>
        <a:solidFill>
          <a:srgbClr val="EEEEE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826125" y="1079839"/>
            <a:ext cx="248100" cy="414600"/>
          </a:xfrm>
          <a:prstGeom prst="rect">
            <a:avLst/>
          </a:prstGeom>
          <a:solidFill>
            <a:srgbClr val="104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826125" y="1494435"/>
            <a:ext cx="248100" cy="414600"/>
          </a:xfrm>
          <a:prstGeom prst="rect">
            <a:avLst/>
          </a:prstGeom>
          <a:solidFill>
            <a:srgbClr val="E46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1866150" y="902775"/>
            <a:ext cx="3726300" cy="14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866150" y="2513325"/>
            <a:ext cx="3726300" cy="1773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7575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4">
  <p:cSld name="AUTOLAYOUT_6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3">
  <p:cSld name="AUTOLAYOUT_7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6">
  <p:cSld name="AUTOLAYOUT_9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7">
  <p:cSld name="AUTOLAYOUT_10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BDB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9">
  <p:cSld name="AUTOLAYOUT_12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10">
  <p:cSld name="AUTOLAYOUT_13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11">
  <p:cSld name="AUTOLAYOUT_14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22"/>
          <p:cNvGrpSpPr/>
          <p:nvPr/>
        </p:nvGrpSpPr>
        <p:grpSpPr>
          <a:xfrm>
            <a:off x="0" y="0"/>
            <a:ext cx="4316700" cy="5143500"/>
            <a:chOff x="0" y="0"/>
            <a:chExt cx="4316700" cy="5143500"/>
          </a:xfrm>
        </p:grpSpPr>
        <p:sp>
          <p:nvSpPr>
            <p:cNvPr id="119" name="Google Shape;119;p22"/>
            <p:cNvSpPr/>
            <p:nvPr/>
          </p:nvSpPr>
          <p:spPr>
            <a:xfrm>
              <a:off x="0" y="0"/>
              <a:ext cx="4316700" cy="5143500"/>
            </a:xfrm>
            <a:prstGeom prst="rect">
              <a:avLst/>
            </a:prstGeom>
            <a:solidFill>
              <a:srgbClr val="284F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386075" y="4599625"/>
              <a:ext cx="13545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841363" y="4599625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1142492" y="4599625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3875425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3732625" y="518700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22"/>
          <p:cNvSpPr txBox="1"/>
          <p:nvPr>
            <p:ph type="title"/>
          </p:nvPr>
        </p:nvSpPr>
        <p:spPr>
          <a:xfrm>
            <a:off x="311725" y="653326"/>
            <a:ext cx="3706500" cy="33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620575" y="653325"/>
            <a:ext cx="4211700" cy="3741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284F7D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284F7D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284F7D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284F7D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284F7D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284F7D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284F7D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284F7D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284F7D"/>
                </a:solidFill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12">
  <p:cSld name="AUTOLAYOUT_15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5">
  <p:cSld name="AUTOLAYOUT_16"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44" name="Google Shape;144;p24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21893" r="21898" t="0"/>
          <a:stretch/>
        </p:blipFill>
        <p:spPr>
          <a:xfrm>
            <a:off x="2962275" y="0"/>
            <a:ext cx="3219450" cy="3219450"/>
          </a:xfrm>
          <a:prstGeom prst="flowChartOffpageConnector">
            <a:avLst/>
          </a:prstGeom>
          <a:noFill/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25"/>
          <p:cNvSpPr txBox="1"/>
          <p:nvPr>
            <p:ph type="ctrTitle"/>
          </p:nvPr>
        </p:nvSpPr>
        <p:spPr>
          <a:xfrm>
            <a:off x="1573850" y="3064221"/>
            <a:ext cx="6169800" cy="95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>
                <a:latin typeface="Times New Roman"/>
                <a:ea typeface="Times New Roman"/>
                <a:cs typeface="Times New Roman"/>
                <a:sym typeface="Times New Roman"/>
              </a:rPr>
              <a:t>Białka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5"/>
          <p:cNvSpPr txBox="1"/>
          <p:nvPr>
            <p:ph idx="1" type="subTitle"/>
          </p:nvPr>
        </p:nvSpPr>
        <p:spPr>
          <a:xfrm>
            <a:off x="1487100" y="4192475"/>
            <a:ext cx="6169800" cy="9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Prezentacje wykonał: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 Jan Bulczyński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4"/>
          <p:cNvPicPr preferRelativeResize="0"/>
          <p:nvPr/>
        </p:nvPicPr>
        <p:blipFill rotWithShape="1">
          <a:blip r:embed="rId3">
            <a:alphaModFix/>
          </a:blip>
          <a:srcRect b="0" l="16100" r="16107" t="0"/>
          <a:stretch/>
        </p:blipFill>
        <p:spPr>
          <a:xfrm>
            <a:off x="5244250" y="1386100"/>
            <a:ext cx="3232598" cy="2384201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34" name="Google Shape;234;p34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Właściwości fizykochemiczne białek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są rozpuszczalne w wodzie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rozpuszczalność ma wpływ stężenie soli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 b="0" l="11021" r="11029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5"/>
          <p:cNvSpPr txBox="1"/>
          <p:nvPr>
            <p:ph type="title"/>
          </p:nvPr>
        </p:nvSpPr>
        <p:spPr>
          <a:xfrm>
            <a:off x="329350" y="1108375"/>
            <a:ext cx="3997500" cy="62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Times New Roman"/>
                <a:ea typeface="Times New Roman"/>
                <a:cs typeface="Times New Roman"/>
                <a:sym typeface="Times New Roman"/>
              </a:rPr>
              <a:t>Denaturacja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329350" y="1657525"/>
            <a:ext cx="4239000" cy="26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pl" sz="2400">
                <a:latin typeface="Arial"/>
                <a:ea typeface="Arial"/>
                <a:cs typeface="Arial"/>
                <a:sym typeface="Arial"/>
              </a:rPr>
              <a:t>roces nieodwracalny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pod jego wpływem białko ulega ścięciu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zachodzi pod wpływem np: etanolu, ogrzewania, soli itp.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 b="10215" l="0" r="0" t="10223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 txBox="1"/>
          <p:nvPr>
            <p:ph type="title"/>
          </p:nvPr>
        </p:nvSpPr>
        <p:spPr>
          <a:xfrm>
            <a:off x="4852900" y="298575"/>
            <a:ext cx="4016400" cy="11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latin typeface="Times New Roman"/>
                <a:ea typeface="Times New Roman"/>
                <a:cs typeface="Times New Roman"/>
                <a:sym typeface="Times New Roman"/>
              </a:rPr>
              <a:t>Koagulacja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6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wysalanie białek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 odwracalny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białko ulega ścięciu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311700" y="315925"/>
            <a:ext cx="8520600" cy="9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180">
                <a:latin typeface="Times New Roman"/>
                <a:ea typeface="Times New Roman"/>
                <a:cs typeface="Times New Roman"/>
                <a:sym typeface="Times New Roman"/>
              </a:rPr>
              <a:t>Przykładowe doświadczenie (działanie stężonym kwasem azotowym (V) na białko jajka kurzego</a:t>
            </a:r>
            <a:endParaRPr sz="31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311700" y="1225225"/>
            <a:ext cx="3437400" cy="3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Sprzęt: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dolna część szalki petriego, pipeta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Odczynniki: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Białko jajka, stężony kwas azotowy (V)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7"/>
          <p:cNvPicPr preferRelativeResize="0"/>
          <p:nvPr/>
        </p:nvPicPr>
        <p:blipFill rotWithShape="1">
          <a:blip r:embed="rId3">
            <a:alphaModFix/>
          </a:blip>
          <a:srcRect b="24312" l="55031" r="0" t="4115"/>
          <a:stretch/>
        </p:blipFill>
        <p:spPr>
          <a:xfrm>
            <a:off x="4572000" y="1267225"/>
            <a:ext cx="3833200" cy="34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 b="0" l="219" r="228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8"/>
          <p:cNvSpPr txBox="1"/>
          <p:nvPr>
            <p:ph type="title"/>
          </p:nvPr>
        </p:nvSpPr>
        <p:spPr>
          <a:xfrm>
            <a:off x="329350" y="1108375"/>
            <a:ext cx="3997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Times New Roman"/>
                <a:ea typeface="Times New Roman"/>
                <a:cs typeface="Times New Roman"/>
                <a:sym typeface="Times New Roman"/>
              </a:rPr>
              <a:t>Podsumowanie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29350" y="1885375"/>
            <a:ext cx="3997500" cy="24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Aminokwasy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Glicyna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Białka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Denaturacja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Koagulacja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5100">
                <a:latin typeface="Times New Roman"/>
                <a:ea typeface="Times New Roman"/>
                <a:cs typeface="Times New Roman"/>
                <a:sym typeface="Times New Roman"/>
              </a:rPr>
              <a:t>KONIEC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latin typeface="Arial"/>
                <a:ea typeface="Arial"/>
                <a:cs typeface="Arial"/>
                <a:sym typeface="Arial"/>
              </a:rPr>
              <a:t>Dziękuję za uwagę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600">
                <a:latin typeface="Arial"/>
                <a:ea typeface="Arial"/>
                <a:cs typeface="Arial"/>
                <a:sym typeface="Arial"/>
              </a:rPr>
              <a:t>Prezentacje wykonał: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600">
                <a:latin typeface="Arial"/>
                <a:ea typeface="Arial"/>
                <a:cs typeface="Arial"/>
                <a:sym typeface="Arial"/>
              </a:rPr>
              <a:t>Jan Bulczyński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7961" y="0"/>
            <a:ext cx="149432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311725" y="653326"/>
            <a:ext cx="3706500" cy="33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Times New Roman"/>
                <a:ea typeface="Times New Roman"/>
                <a:cs typeface="Times New Roman"/>
                <a:sym typeface="Times New Roman"/>
              </a:rPr>
              <a:t>Prawa własności obrazów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4520650" y="0"/>
            <a:ext cx="46233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1 - freeimages.com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2 - pl.123rf.com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4 - bi.im-g.pl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5 - admin.cateromarket.pl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8 - elzbietakasztelaniec.pl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9 - zpe.gov.pl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10 - encrypted-tbn0.gstatic.com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11 - encrypted-tbn0.gstatic.com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12 - static.epodreczniki.pl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13 - i.ytimg.com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14 - naukawpolsce.pl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1550">
                <a:latin typeface="Arial"/>
                <a:ea typeface="Arial"/>
                <a:cs typeface="Arial"/>
                <a:sym typeface="Arial"/>
              </a:rPr>
              <a:t>Slajd 16 - </a:t>
            </a:r>
            <a:r>
              <a:rPr lang="pl" sz="1550">
                <a:solidFill>
                  <a:srgbClr val="284F7D"/>
                </a:solidFill>
                <a:latin typeface="Arial"/>
                <a:ea typeface="Arial"/>
                <a:cs typeface="Arial"/>
                <a:sym typeface="Arial"/>
              </a:rPr>
              <a:t>mlodytechnik.pl</a:t>
            </a:r>
            <a:endParaRPr sz="1550">
              <a:solidFill>
                <a:srgbClr val="284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688"/>
              <a:buNone/>
            </a:pPr>
            <a:r>
              <a:t/>
            </a:r>
            <a:endParaRPr sz="16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22625" r="22630" t="0"/>
          <a:stretch/>
        </p:blipFill>
        <p:spPr>
          <a:xfrm>
            <a:off x="5791275" y="1426875"/>
            <a:ext cx="2633755" cy="320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>
            <p:ph type="title"/>
          </p:nvPr>
        </p:nvSpPr>
        <p:spPr>
          <a:xfrm>
            <a:off x="1866150" y="466825"/>
            <a:ext cx="37263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Times New Roman"/>
                <a:ea typeface="Times New Roman"/>
                <a:cs typeface="Times New Roman"/>
                <a:sym typeface="Times New Roman"/>
              </a:rPr>
              <a:t>Czym są białka?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1866150" y="1684800"/>
            <a:ext cx="3726300" cy="28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l" sz="2400"/>
              <a:t>Związki organiczne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l" sz="2400"/>
              <a:t>Są zbudowane z aminokwasów.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l" sz="2400"/>
              <a:t>Główny składnik budulcowy organizmów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Times New Roman"/>
                <a:ea typeface="Times New Roman"/>
                <a:cs typeface="Times New Roman"/>
                <a:sym typeface="Times New Roman"/>
              </a:rPr>
              <a:t>Oligopeptydy i Polipeptydy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347900" y="1876875"/>
            <a:ext cx="29172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Oligopeptydy: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- więcej niż 100 połączonych aminokwasów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878900" y="1876875"/>
            <a:ext cx="29172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Polipeptydy: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- mniej niż 100 połączonych aminokwasów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20322" r="20322" t="0"/>
          <a:stretch/>
        </p:blipFill>
        <p:spPr>
          <a:xfrm>
            <a:off x="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>
            <p:ph type="title"/>
          </p:nvPr>
        </p:nvSpPr>
        <p:spPr>
          <a:xfrm>
            <a:off x="4733000" y="91475"/>
            <a:ext cx="4016400" cy="11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czym znajdziemy białka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4733000" y="1338250"/>
            <a:ext cx="40164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Mięsach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Rybach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Serach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Jajkach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Nasionach roślin strączkowych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Orzechach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Pestkach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0" l="28820" r="28820" t="0"/>
          <a:stretch/>
        </p:blipFill>
        <p:spPr>
          <a:xfrm>
            <a:off x="5442850" y="308100"/>
            <a:ext cx="3402000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Times New Roman"/>
                <a:ea typeface="Times New Roman"/>
                <a:cs typeface="Times New Roman"/>
                <a:sym typeface="Times New Roman"/>
              </a:rPr>
              <a:t>Jak powstają białka / Co to aminokwasy?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291975" y="1854950"/>
            <a:ext cx="5151000" cy="29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" sz="2400">
                <a:solidFill>
                  <a:schemeClr val="dk1"/>
                </a:solidFill>
              </a:rPr>
              <a:t>Białka powstają podczas reakcji kondensacji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" sz="2400">
                <a:solidFill>
                  <a:schemeClr val="dk1"/>
                </a:solidFill>
              </a:rPr>
              <a:t>Z</a:t>
            </a:r>
            <a:r>
              <a:rPr lang="pl" sz="2400">
                <a:solidFill>
                  <a:schemeClr val="dk1"/>
                </a:solidFill>
              </a:rPr>
              <a:t>wiązków organiczne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" sz="2400">
                <a:solidFill>
                  <a:schemeClr val="dk1"/>
                </a:solidFill>
              </a:rPr>
              <a:t>Posiadają grupę aminową i karboksylową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Wzór ogólny aminokwasów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252038"/>
            <a:ext cx="56856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R - grupa węglowodorowa która może zawierać inne grupy funkcyjne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802075" y="3651400"/>
            <a:ext cx="172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Grupa aminowa</a:t>
            </a:r>
            <a:endParaRPr b="1" sz="24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6782400" y="2476500"/>
            <a:ext cx="236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Grupa karboksylowa</a:t>
            </a:r>
            <a:endParaRPr b="1" sz="35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3108181" y="2743039"/>
            <a:ext cx="227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pen Sans"/>
                <a:ea typeface="Open Sans"/>
                <a:cs typeface="Open Sans"/>
                <a:sym typeface="Open Sans"/>
              </a:rPr>
              <a:t>R - CH - </a:t>
            </a: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3750635" y="3743648"/>
            <a:ext cx="127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NH</a:t>
            </a:r>
            <a:r>
              <a:rPr baseline="-25000" lang="pl" sz="36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aseline="-25000" sz="36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 flipH="1" rot="5400000">
            <a:off x="3911421" y="3320581"/>
            <a:ext cx="41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 rot="-2694903">
            <a:off x="5138443" y="2310402"/>
            <a:ext cx="572333" cy="738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 rot="2696982">
            <a:off x="5251125" y="3028014"/>
            <a:ext cx="241618" cy="738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5385950" y="3481391"/>
            <a:ext cx="103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OH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5505225" y="2004150"/>
            <a:ext cx="61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6" name="Google Shape;196;p30"/>
          <p:cNvCxnSpPr/>
          <p:nvPr/>
        </p:nvCxnSpPr>
        <p:spPr>
          <a:xfrm flipH="1" rot="10800000">
            <a:off x="2531575" y="4113125"/>
            <a:ext cx="1232700" cy="57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30"/>
          <p:cNvCxnSpPr>
            <a:stCxn id="188" idx="1"/>
          </p:cNvCxnSpPr>
          <p:nvPr/>
        </p:nvCxnSpPr>
        <p:spPr>
          <a:xfrm flipH="1">
            <a:off x="6130500" y="2938200"/>
            <a:ext cx="651900" cy="120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Wzór glicyny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97675" y="2031846"/>
            <a:ext cx="4013100" cy="19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l" sz="24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(przykładowy aminokwas)</a:t>
            </a:r>
            <a:endParaRPr sz="24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2425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Gr. aminowa</a:t>
            </a:r>
            <a:endParaRPr sz="2425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pl" sz="2425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Gr. karboksylowa</a:t>
            </a:r>
            <a:endParaRPr sz="2425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SzPts val="688"/>
              <a:buNone/>
            </a:pPr>
            <a:r>
              <a:t/>
            </a:r>
            <a:endParaRPr baseline="-25000" sz="2425">
              <a:solidFill>
                <a:schemeClr val="dk1"/>
              </a:solidFill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4571988" y="3221050"/>
            <a:ext cx="223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pen Sans"/>
                <a:ea typeface="Open Sans"/>
                <a:cs typeface="Open Sans"/>
                <a:sym typeface="Open Sans"/>
              </a:rPr>
              <a:t>H - C - </a:t>
            </a: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 rot="-2700000">
            <a:off x="6306153" y="2790617"/>
            <a:ext cx="502329" cy="7386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 rot="2700000">
            <a:off x="6381461" y="3551178"/>
            <a:ext cx="351715" cy="7386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6642563" y="2482150"/>
            <a:ext cx="64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6572938" y="3910200"/>
            <a:ext cx="116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OH</a:t>
            </a:r>
            <a:endParaRPr sz="3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 rot="5400000">
            <a:off x="5459538" y="2869425"/>
            <a:ext cx="25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 rot="5400000">
            <a:off x="5374188" y="3660750"/>
            <a:ext cx="42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5096238" y="4032175"/>
            <a:ext cx="129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NH</a:t>
            </a:r>
            <a:endParaRPr sz="36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5265388" y="2490175"/>
            <a:ext cx="54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latin typeface="Open Sans"/>
                <a:ea typeface="Open Sans"/>
                <a:cs typeface="Open Sans"/>
                <a:sym typeface="Open Sans"/>
              </a:rPr>
              <a:t>H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291875" y="0"/>
            <a:ext cx="3039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Właściwości aminokwasów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149225" y="1465000"/>
            <a:ext cx="3324900" cy="33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pl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ciało stałe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pl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krystaliczna budowa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pl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dobra rozpuszczalność w wodzie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lang="pl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łatwo się łączy przy reakcji kondensacji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4232750" y="0"/>
            <a:ext cx="4911300" cy="51435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fmla="val 24220" name="adj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b="0" l="19019" r="19026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>
                <a:latin typeface="Times New Roman"/>
                <a:ea typeface="Times New Roman"/>
                <a:cs typeface="Times New Roman"/>
                <a:sym typeface="Times New Roman"/>
              </a:rPr>
              <a:t>Reakcja kondensacji (przykład)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311700" y="1225225"/>
            <a:ext cx="8520600" cy="9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reakcja kondensacji cząsteczek glicyny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38" y="1841450"/>
            <a:ext cx="7689924" cy="30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